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2" r:id="rId7"/>
    <p:sldId id="320" r:id="rId8"/>
    <p:sldId id="264" r:id="rId9"/>
    <p:sldId id="265" r:id="rId10"/>
    <p:sldId id="266" r:id="rId11"/>
    <p:sldId id="268" r:id="rId12"/>
    <p:sldId id="270" r:id="rId13"/>
    <p:sldId id="322" r:id="rId14"/>
    <p:sldId id="323" r:id="rId15"/>
    <p:sldId id="324" r:id="rId16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Cambria Math" panose="02040503050406030204" pitchFamily="18" charset="0"/>
      <p:regular r:id="rId22"/>
    </p:embeddedFont>
    <p:embeddedFont>
      <p:font typeface="Caveat" pitchFamily="2" charset="0"/>
      <p:regular r:id="rId23"/>
      <p:bold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r:id="rId72" roundtripDataSignature="AMtx7mhdk6shv5rHUg3BPpVA38kWK5yZi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35"/>
  </p:normalViewPr>
  <p:slideViewPr>
    <p:cSldViewPr snapToGrid="0">
      <p:cViewPr varScale="1">
        <p:scale>
          <a:sx n="100" d="100"/>
          <a:sy n="100" d="100"/>
        </p:scale>
        <p:origin x="1864" y="17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72" Type="http://customschemas.google.com/relationships/presentationmetadata" Target="meta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418358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002717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125698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429860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7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17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1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1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1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вертикальный текст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6"/>
          <p:cNvSpPr txBox="1">
            <a:spLocks noGrp="1"/>
          </p:cNvSpPr>
          <p:nvPr>
            <p:ph type="body" idx="1"/>
          </p:nvPr>
        </p:nvSpPr>
        <p:spPr>
          <a:xfrm rot="5400000">
            <a:off x="2309018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2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ертикальный заголовок и текст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7"/>
          <p:cNvSpPr txBox="1">
            <a:spLocks noGrp="1"/>
          </p:cNvSpPr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7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2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объект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1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1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раздела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9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9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1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1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объекта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2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2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2" name="Google Shape;32;p20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3" name="Google Shape;33;p2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2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равнение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21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21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0" name="Google Shape;40;p21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21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2" name="Google Shape;42;p2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2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2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олько заголовок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2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бъект с подписью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4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4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24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2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2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исунок с подписью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5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5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25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2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2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9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0.png"/><Relationship Id="rId10" Type="http://schemas.openxmlformats.org/officeDocument/2006/relationships/image" Target="../media/image18.png"/><Relationship Id="rId4" Type="http://schemas.openxmlformats.org/officeDocument/2006/relationships/image" Target="../media/image10.png"/><Relationship Id="rId9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4400"/>
              <a:buFont typeface="Caveat"/>
              <a:buNone/>
            </a:pPr>
            <a:r>
              <a:rPr lang="ru-RU" b="1" dirty="0">
                <a:solidFill>
                  <a:srgbClr val="C00000"/>
                </a:solidFill>
                <a:latin typeface="Caveat"/>
                <a:ea typeface="Caveat"/>
                <a:cs typeface="Caveat"/>
                <a:sym typeface="Caveat"/>
              </a:rPr>
              <a:t>Мастер-класс 5</a:t>
            </a:r>
            <a:endParaRPr b="1" dirty="0">
              <a:solidFill>
                <a:srgbClr val="C00000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85" name="Google Shape;85;p1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244061"/>
              </a:buClr>
              <a:buSzPts val="3200"/>
              <a:buNone/>
            </a:pPr>
            <a:r>
              <a:rPr lang="ru-RU" b="1" dirty="0">
                <a:solidFill>
                  <a:srgbClr val="244061"/>
                </a:solidFill>
                <a:latin typeface="Caveat"/>
                <a:ea typeface="Caveat"/>
                <a:cs typeface="Caveat"/>
                <a:sym typeface="Caveat"/>
              </a:rPr>
              <a:t>Проверка гипотез</a:t>
            </a:r>
            <a:endParaRPr b="1" dirty="0">
              <a:solidFill>
                <a:srgbClr val="244061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1"/>
          <p:cNvSpPr txBox="1">
            <a:spLocks noGrp="1"/>
          </p:cNvSpPr>
          <p:nvPr>
            <p:ph type="title"/>
          </p:nvPr>
        </p:nvSpPr>
        <p:spPr>
          <a:xfrm>
            <a:off x="214282" y="274638"/>
            <a:ext cx="8643998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Calibri"/>
              <a:buNone/>
            </a:pPr>
            <a:r>
              <a:rPr lang="ru-RU" sz="3959" b="1" dirty="0">
                <a:solidFill>
                  <a:srgbClr val="CC0000"/>
                </a:solidFill>
                <a:latin typeface="Caveat"/>
                <a:ea typeface="Caveat"/>
                <a:cs typeface="Caveat"/>
                <a:sym typeface="Caveat"/>
              </a:rPr>
              <a:t>Как вычислить квантиль распределения Стьюдента?</a:t>
            </a:r>
            <a:endParaRPr sz="3959" b="1" dirty="0">
              <a:solidFill>
                <a:srgbClr val="CC0000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3084266-28AC-E643-A944-FDC3474B0B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93801"/>
            <a:ext cx="9144000" cy="2122862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4400"/>
              <a:buFont typeface="Caveat"/>
              <a:buNone/>
            </a:pPr>
            <a:r>
              <a:rPr lang="ru-RU" b="1" dirty="0">
                <a:solidFill>
                  <a:srgbClr val="C00000"/>
                </a:solidFill>
                <a:latin typeface="Caveat"/>
                <a:ea typeface="Caveat"/>
                <a:cs typeface="Caveat"/>
                <a:sym typeface="Caveat"/>
              </a:rPr>
              <a:t>Пример выполнения задания</a:t>
            </a:r>
            <a:endParaRPr b="1" dirty="0">
              <a:solidFill>
                <a:srgbClr val="C00000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166" name="Google Shape;166;p1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542421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114300" indent="0">
              <a:buNone/>
            </a:pPr>
            <a:r>
              <a:rPr lang="ru-RU" dirty="0">
                <a:solidFill>
                  <a:srgbClr val="17365D"/>
                </a:solidFill>
                <a:latin typeface="Caveat"/>
              </a:rPr>
              <a:t>Производитель соков заявляет, что объем сока в каждой произведенной им упаковке составляет ровно литр. Экспертная комиссия конкурса «Товар года» произвела контрольную закупку </a:t>
            </a:r>
            <a:r>
              <a:rPr lang="en-US" dirty="0">
                <a:solidFill>
                  <a:srgbClr val="17365D"/>
                </a:solidFill>
                <a:latin typeface="Caveat"/>
              </a:rPr>
              <a:t>n = 20 </a:t>
            </a:r>
            <a:r>
              <a:rPr lang="ru-RU" dirty="0">
                <a:solidFill>
                  <a:srgbClr val="17365D"/>
                </a:solidFill>
                <a:latin typeface="Caveat"/>
              </a:rPr>
              <a:t>упаковок и измерила точный объем сока в каждой пачке. Считая, что распределение объема сока подчиняется нормальному закону, подтвердите или опровергните гипотезу о среднем </a:t>
            </a:r>
            <a:r>
              <a:rPr lang="en-US" dirty="0">
                <a:solidFill>
                  <a:srgbClr val="17365D"/>
                </a:solidFill>
                <a:latin typeface="Caveat"/>
              </a:rPr>
              <a:t>a = 1000 </a:t>
            </a:r>
            <a:r>
              <a:rPr lang="ru-RU" dirty="0">
                <a:solidFill>
                  <a:srgbClr val="17365D"/>
                </a:solidFill>
                <a:latin typeface="Caveat"/>
              </a:rPr>
              <a:t>мл при уровне значимости 0.05. Ответьте на вопрос, верна ли гипотеза, найдите выборочное среднее, оценку среднеквадратического отклонения, и модуль функции отклонения. 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4400"/>
              <a:buFont typeface="Caveat"/>
              <a:buNone/>
            </a:pPr>
            <a:r>
              <a:rPr lang="ru-RU" b="1">
                <a:solidFill>
                  <a:srgbClr val="C00000"/>
                </a:solidFill>
                <a:latin typeface="Caveat"/>
                <a:ea typeface="Caveat"/>
                <a:cs typeface="Caveat"/>
                <a:sym typeface="Caveat"/>
              </a:rPr>
              <a:t>Итак… </a:t>
            </a:r>
            <a:endParaRPr b="1">
              <a:solidFill>
                <a:srgbClr val="C00000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8" name="Google Shape;178;p15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457200" y="1600200"/>
                <a:ext cx="8229600" cy="452596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rmAutofit/>
              </a:bodyPr>
              <a:lstStyle/>
              <a:p>
                <a:pPr marL="0" lvl="0" indent="0">
                  <a:spcBef>
                    <a:spcPts val="0"/>
                  </a:spcBef>
                  <a:buClr>
                    <a:srgbClr val="17365D"/>
                  </a:buClr>
                  <a:buSzPts val="2960"/>
                  <a:buNone/>
                </a:pPr>
                <a:r>
                  <a:rPr lang="ru-RU" sz="2960" dirty="0">
                    <a:solidFill>
                      <a:srgbClr val="17365D"/>
                    </a:solidFill>
                    <a:latin typeface="Caveat"/>
                    <a:ea typeface="Caveat"/>
                    <a:cs typeface="Caveat"/>
                    <a:sym typeface="Caveat"/>
                  </a:rPr>
                  <a:t>Мы проверяем гипотезу </a:t>
                </a:r>
                <a:r>
                  <a:rPr lang="en-US" sz="2960" dirty="0">
                    <a:solidFill>
                      <a:srgbClr val="17365D"/>
                    </a:solidFill>
                    <a:latin typeface="Caveat"/>
                    <a:ea typeface="Caveat"/>
                    <a:cs typeface="Caveat"/>
                    <a:sym typeface="Caveat"/>
                  </a:rPr>
                  <a:t>H</a:t>
                </a:r>
                <a:r>
                  <a:rPr lang="en-US" sz="2960" baseline="-25000" dirty="0">
                    <a:solidFill>
                      <a:srgbClr val="17365D"/>
                    </a:solidFill>
                    <a:latin typeface="Caveat"/>
                    <a:ea typeface="Caveat"/>
                    <a:cs typeface="Caveat"/>
                    <a:sym typeface="Caveat"/>
                  </a:rPr>
                  <a:t>1</a:t>
                </a:r>
                <a:r>
                  <a:rPr lang="en-US" sz="2960" dirty="0">
                    <a:solidFill>
                      <a:srgbClr val="17365D"/>
                    </a:solidFill>
                    <a:latin typeface="Caveat"/>
                    <a:ea typeface="Caveat"/>
                    <a:cs typeface="Caveat"/>
                    <a:sym typeface="Caveat"/>
                  </a:rPr>
                  <a:t> = {a = 1000}</a:t>
                </a:r>
                <a:r>
                  <a:rPr lang="ru-RU" sz="2960" dirty="0">
                    <a:solidFill>
                      <a:srgbClr val="17365D"/>
                    </a:solidFill>
                    <a:latin typeface="Caveat"/>
                    <a:ea typeface="Caveat"/>
                    <a:cs typeface="Caveat"/>
                    <a:sym typeface="Caveat"/>
                  </a:rPr>
                  <a:t> при альтернативе</a:t>
                </a:r>
              </a:p>
              <a:p>
                <a:pPr marL="0" lvl="0" indent="0">
                  <a:spcBef>
                    <a:spcPts val="0"/>
                  </a:spcBef>
                  <a:buClr>
                    <a:srgbClr val="17365D"/>
                  </a:buClr>
                  <a:buSzPts val="2960"/>
                  <a:buNone/>
                </a:pPr>
                <a:r>
                  <a:rPr lang="en-US" sz="2960" dirty="0">
                    <a:solidFill>
                      <a:srgbClr val="17365D"/>
                    </a:solidFill>
                    <a:latin typeface="Caveat"/>
                    <a:ea typeface="Caveat"/>
                    <a:cs typeface="Caveat"/>
                    <a:sym typeface="Caveat"/>
                  </a:rPr>
                  <a:t>H</a:t>
                </a:r>
                <a:r>
                  <a:rPr lang="en-US" sz="2960" baseline="-25000" dirty="0">
                    <a:solidFill>
                      <a:srgbClr val="17365D"/>
                    </a:solidFill>
                    <a:latin typeface="Caveat"/>
                    <a:ea typeface="Caveat"/>
                    <a:cs typeface="Caveat"/>
                    <a:sym typeface="Caveat"/>
                  </a:rPr>
                  <a:t>2</a:t>
                </a:r>
                <a:r>
                  <a:rPr lang="en-US" sz="2960" dirty="0">
                    <a:solidFill>
                      <a:srgbClr val="17365D"/>
                    </a:solidFill>
                    <a:latin typeface="Caveat"/>
                    <a:ea typeface="Caveat"/>
                    <a:cs typeface="Caveat"/>
                    <a:sym typeface="Caveat"/>
                  </a:rPr>
                  <a:t> = {a </a:t>
                </a:r>
                <a14:m>
                  <m:oMath xmlns:m="http://schemas.openxmlformats.org/officeDocument/2006/math">
                    <m:r>
                      <a:rPr lang="en-US" sz="2960" i="1" dirty="0" smtClean="0">
                        <a:solidFill>
                          <a:srgbClr val="17365D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veat"/>
                        <a:sym typeface="Caveat"/>
                      </a:rPr>
                      <m:t>≠</m:t>
                    </m:r>
                  </m:oMath>
                </a14:m>
                <a:r>
                  <a:rPr lang="en-US" sz="2960" dirty="0">
                    <a:solidFill>
                      <a:srgbClr val="17365D"/>
                    </a:solidFill>
                    <a:latin typeface="Caveat"/>
                    <a:ea typeface="Caveat"/>
                    <a:cs typeface="Caveat"/>
                    <a:sym typeface="Caveat"/>
                  </a:rPr>
                  <a:t> 1000}.</a:t>
                </a:r>
                <a:r>
                  <a:rPr lang="ru-RU" sz="2960" dirty="0">
                    <a:solidFill>
                      <a:srgbClr val="17365D"/>
                    </a:solidFill>
                    <a:latin typeface="Caveat"/>
                    <a:ea typeface="Caveat"/>
                    <a:cs typeface="Caveat"/>
                    <a:sym typeface="Caveat"/>
                  </a:rPr>
                  <a:t> Напомним выражение для функции отклонения в случае гипотезы о среднем нормальной совокупности с неизвестной дисперсией:</a:t>
                </a:r>
                <a:endParaRPr lang="en-US" sz="2960" dirty="0">
                  <a:solidFill>
                    <a:srgbClr val="17365D"/>
                  </a:solidFill>
                  <a:latin typeface="Caveat"/>
                  <a:ea typeface="Caveat"/>
                  <a:cs typeface="Caveat"/>
                  <a:sym typeface="Caveat"/>
                </a:endParaRPr>
              </a:p>
            </p:txBody>
          </p:sp>
        </mc:Choice>
        <mc:Fallback xmlns="">
          <p:sp>
            <p:nvSpPr>
              <p:cNvPr id="178" name="Google Shape;178;p15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1600200"/>
                <a:ext cx="8229600" cy="4525963"/>
              </a:xfrm>
              <a:prstGeom prst="rect">
                <a:avLst/>
              </a:prstGeom>
              <a:blipFill>
                <a:blip r:embed="rId3"/>
                <a:stretch>
                  <a:fillRect l="-1852" t="-140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AFAA97F-B338-0E40-ACFE-68905131C20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8927"/>
          <a:stretch/>
        </p:blipFill>
        <p:spPr>
          <a:xfrm>
            <a:off x="1911350" y="4047893"/>
            <a:ext cx="5321300" cy="1076712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2B6A609-E185-FC4F-8E0D-C9AF81B81E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5042" y="2143919"/>
            <a:ext cx="4889500" cy="1701800"/>
          </a:xfrm>
          <a:prstGeom prst="rect">
            <a:avLst/>
          </a:prstGeom>
        </p:spPr>
      </p:pic>
      <p:sp>
        <p:nvSpPr>
          <p:cNvPr id="177" name="Google Shape;177;p1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4400"/>
              <a:buFont typeface="Caveat"/>
              <a:buNone/>
            </a:pPr>
            <a:r>
              <a:rPr lang="ru-RU" b="1" dirty="0">
                <a:solidFill>
                  <a:srgbClr val="C00000"/>
                </a:solidFill>
                <a:latin typeface="Caveat"/>
                <a:ea typeface="Caveat"/>
                <a:cs typeface="Caveat"/>
                <a:sym typeface="Caveat"/>
              </a:rPr>
              <a:t>Решение</a:t>
            </a:r>
            <a:endParaRPr b="1" dirty="0">
              <a:solidFill>
                <a:srgbClr val="C00000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178" name="Google Shape;178;p1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>
              <a:spcBef>
                <a:spcPts val="0"/>
              </a:spcBef>
              <a:buClr>
                <a:srgbClr val="17365D"/>
              </a:buClr>
              <a:buSzPts val="2960"/>
              <a:buNone/>
            </a:pPr>
            <a:r>
              <a:rPr lang="ru-RU" sz="2960" dirty="0">
                <a:solidFill>
                  <a:srgbClr val="17365D"/>
                </a:solidFill>
                <a:latin typeface="Caveat"/>
                <a:ea typeface="Caveat"/>
                <a:cs typeface="Caveat"/>
                <a:sym typeface="Caveat"/>
              </a:rPr>
              <a:t>Критерий в этом случае таков:</a:t>
            </a:r>
            <a:endParaRPr lang="en-US" sz="2960" dirty="0">
              <a:solidFill>
                <a:srgbClr val="17365D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8F07EBA8-9A30-1A49-91C4-C1941628170D}"/>
              </a:ext>
            </a:extLst>
          </p:cNvPr>
          <p:cNvSpPr/>
          <p:nvPr/>
        </p:nvSpPr>
        <p:spPr>
          <a:xfrm>
            <a:off x="997416" y="3863181"/>
            <a:ext cx="6998008" cy="10033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960" dirty="0" err="1">
                <a:solidFill>
                  <a:srgbClr val="17365D"/>
                </a:solidFill>
                <a:latin typeface="Caveat"/>
                <a:sym typeface="Calibri"/>
              </a:rPr>
              <a:t>C</a:t>
            </a:r>
            <a:r>
              <a:rPr lang="ru-RU" sz="2960" dirty="0">
                <a:solidFill>
                  <a:srgbClr val="17365D"/>
                </a:solidFill>
                <a:latin typeface="Caveat"/>
                <a:sym typeface="Calibri"/>
              </a:rPr>
              <a:t> = τ</a:t>
            </a:r>
            <a:r>
              <a:rPr lang="ru-RU" sz="2960" baseline="-25000" dirty="0">
                <a:solidFill>
                  <a:srgbClr val="17365D"/>
                </a:solidFill>
                <a:latin typeface="Caveat"/>
                <a:sym typeface="Calibri"/>
              </a:rPr>
              <a:t>1−ε/2</a:t>
            </a:r>
            <a:r>
              <a:rPr lang="ru-RU" sz="2960" dirty="0">
                <a:solidFill>
                  <a:srgbClr val="17365D"/>
                </a:solidFill>
                <a:latin typeface="Caveat"/>
                <a:sym typeface="Calibri"/>
              </a:rPr>
              <a:t> – квантиль уровня (1 − </a:t>
            </a:r>
            <a:r>
              <a:rPr lang="ru-RU" sz="2960" dirty="0" err="1">
                <a:solidFill>
                  <a:srgbClr val="17365D"/>
                </a:solidFill>
                <a:latin typeface="Caveat"/>
                <a:sym typeface="Calibri"/>
              </a:rPr>
              <a:t>ε</a:t>
            </a:r>
            <a:r>
              <a:rPr lang="ru-RU" sz="2960" dirty="0">
                <a:solidFill>
                  <a:srgbClr val="17365D"/>
                </a:solidFill>
                <a:latin typeface="Caveat"/>
                <a:sym typeface="Calibri"/>
              </a:rPr>
              <a:t>/2) </a:t>
            </a:r>
            <a:br>
              <a:rPr lang="en-US" sz="2960" dirty="0">
                <a:solidFill>
                  <a:srgbClr val="17365D"/>
                </a:solidFill>
                <a:latin typeface="Caveat"/>
                <a:sym typeface="Calibri"/>
              </a:rPr>
            </a:br>
            <a:r>
              <a:rPr lang="ru-RU" sz="2960" dirty="0">
                <a:solidFill>
                  <a:srgbClr val="17365D"/>
                </a:solidFill>
                <a:latin typeface="Caveat"/>
                <a:sym typeface="Calibri"/>
              </a:rPr>
              <a:t>распределения Стьюдента</a:t>
            </a:r>
            <a:r>
              <a:rPr lang="en-US" sz="2960" dirty="0">
                <a:solidFill>
                  <a:srgbClr val="17365D"/>
                </a:solidFill>
                <a:latin typeface="Caveat"/>
                <a:sym typeface="Calibri"/>
              </a:rPr>
              <a:t> c (n-1) </a:t>
            </a:r>
            <a:r>
              <a:rPr lang="ru-RU" sz="2960" dirty="0">
                <a:solidFill>
                  <a:srgbClr val="17365D"/>
                </a:solidFill>
                <a:latin typeface="Caveat"/>
                <a:sym typeface="Calibri"/>
              </a:rPr>
              <a:t>степенью свободы</a:t>
            </a:r>
          </a:p>
        </p:txBody>
      </p:sp>
    </p:spTree>
    <p:extLst>
      <p:ext uri="{BB962C8B-B14F-4D97-AF65-F5344CB8AC3E}">
        <p14:creationId xmlns:p14="http://schemas.microsoft.com/office/powerpoint/2010/main" val="10884725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BA91746-2BBB-6F49-A627-6506CBB4EE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0684" y="1517282"/>
            <a:ext cx="354866" cy="558586"/>
          </a:xfrm>
          <a:prstGeom prst="rect">
            <a:avLst/>
          </a:prstGeom>
        </p:spPr>
      </p:pic>
      <p:sp>
        <p:nvSpPr>
          <p:cNvPr id="177" name="Google Shape;177;p1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4400"/>
              <a:buFont typeface="Caveat"/>
              <a:buNone/>
            </a:pPr>
            <a:r>
              <a:rPr lang="ru-RU" b="1" dirty="0">
                <a:solidFill>
                  <a:srgbClr val="C00000"/>
                </a:solidFill>
                <a:latin typeface="Caveat"/>
                <a:ea typeface="Caveat"/>
                <a:cs typeface="Caveat"/>
                <a:sym typeface="Caveat"/>
              </a:rPr>
              <a:t>Решение</a:t>
            </a:r>
            <a:endParaRPr b="1" dirty="0">
              <a:solidFill>
                <a:srgbClr val="C00000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178" name="Google Shape;178;p15"/>
          <p:cNvSpPr txBox="1">
            <a:spLocks noGrp="1"/>
          </p:cNvSpPr>
          <p:nvPr>
            <p:ph type="body" idx="1"/>
          </p:nvPr>
        </p:nvSpPr>
        <p:spPr>
          <a:xfrm>
            <a:off x="443670" y="1576718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>
              <a:spcBef>
                <a:spcPts val="0"/>
              </a:spcBef>
              <a:buClr>
                <a:srgbClr val="17365D"/>
              </a:buClr>
              <a:buSzPts val="2960"/>
              <a:buNone/>
            </a:pPr>
            <a:r>
              <a:rPr lang="ru-RU" sz="2960" dirty="0">
                <a:solidFill>
                  <a:srgbClr val="17365D"/>
                </a:solidFill>
                <a:latin typeface="Caveat"/>
                <a:ea typeface="Caveat"/>
                <a:cs typeface="Caveat"/>
                <a:sym typeface="Caveat"/>
              </a:rPr>
              <a:t>Найдем по выборке    </a:t>
            </a:r>
            <a:r>
              <a:rPr lang="en-US" sz="2960" dirty="0">
                <a:solidFill>
                  <a:srgbClr val="17365D"/>
                </a:solidFill>
                <a:latin typeface="Caveat"/>
                <a:ea typeface="Caveat"/>
                <a:cs typeface="Caveat"/>
                <a:sym typeface="Caveat"/>
              </a:rPr>
              <a:t> </a:t>
            </a:r>
            <a:r>
              <a:rPr lang="ru-RU" sz="2960" dirty="0">
                <a:solidFill>
                  <a:srgbClr val="17365D"/>
                </a:solidFill>
                <a:latin typeface="Caveat"/>
                <a:ea typeface="Caveat"/>
                <a:cs typeface="Caveat"/>
                <a:sym typeface="Caveat"/>
              </a:rPr>
              <a:t>и      </a:t>
            </a:r>
            <a:r>
              <a:rPr lang="en-US" sz="2960" dirty="0">
                <a:solidFill>
                  <a:srgbClr val="17365D"/>
                </a:solidFill>
                <a:latin typeface="Caveat"/>
                <a:ea typeface="Caveat"/>
                <a:cs typeface="Caveat"/>
                <a:sym typeface="Caveat"/>
              </a:rPr>
              <a:t>: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E06D6AB-D431-8D4C-9A80-A4FBC77856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5825" y="1576718"/>
            <a:ext cx="402538" cy="575054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50FADFE-61FA-7346-A527-D86ED68674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7864" y="2674936"/>
            <a:ext cx="479052" cy="75406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7F83E4D-04A0-1B46-A9F2-807BF9B345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1685" y="2674936"/>
            <a:ext cx="543407" cy="77629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2759FADA-052B-D64A-8942-072A773C5E08}"/>
                  </a:ext>
                </a:extLst>
              </p:cNvPr>
              <p:cNvSpPr/>
              <p:nvPr/>
            </p:nvSpPr>
            <p:spPr>
              <a:xfrm>
                <a:off x="2367256" y="2845250"/>
                <a:ext cx="1568058" cy="54784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ru-RU" sz="2960">
                        <a:solidFill>
                          <a:srgbClr val="17365D"/>
                        </a:solidFill>
                        <a:latin typeface="Cambria Math" panose="02040503050406030204" pitchFamily="18" charset="0"/>
                        <a:ea typeface="Caveat"/>
                        <a:cs typeface="Caveat"/>
                        <a:sym typeface="Calibri"/>
                      </a:rPr>
                      <m:t>≈</m:t>
                    </m:r>
                  </m:oMath>
                </a14:m>
                <a:r>
                  <a:rPr lang="ru-RU" sz="2960" dirty="0">
                    <a:solidFill>
                      <a:srgbClr val="17365D"/>
                    </a:solidFill>
                    <a:latin typeface="Caveat"/>
                    <a:ea typeface="Caveat"/>
                    <a:cs typeface="Caveat"/>
                    <a:sym typeface="Calibri"/>
                  </a:rPr>
                  <a:t>999.784</a:t>
                </a:r>
                <a:endParaRPr lang="ru-RU" dirty="0"/>
              </a:p>
            </p:txBody>
          </p:sp>
        </mc:Choice>
        <mc:Fallback xmlns="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2759FADA-052B-D64A-8942-072A773C5E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7256" y="2845250"/>
                <a:ext cx="1568058" cy="547842"/>
              </a:xfrm>
              <a:prstGeom prst="rect">
                <a:avLst/>
              </a:prstGeom>
              <a:blipFill>
                <a:blip r:embed="rId5"/>
                <a:stretch>
                  <a:fillRect t="-11364" r="-7200" b="-2954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C4A96531-8624-BF43-BC0C-80D838783F57}"/>
                  </a:ext>
                </a:extLst>
              </p:cNvPr>
              <p:cNvSpPr/>
              <p:nvPr/>
            </p:nvSpPr>
            <p:spPr>
              <a:xfrm>
                <a:off x="5505092" y="2778047"/>
                <a:ext cx="1308371" cy="54784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ru-RU" sz="2960">
                        <a:solidFill>
                          <a:srgbClr val="17365D"/>
                        </a:solidFill>
                        <a:latin typeface="Cambria Math" panose="02040503050406030204" pitchFamily="18" charset="0"/>
                        <a:ea typeface="Caveat"/>
                        <a:cs typeface="Caveat"/>
                        <a:sym typeface="Calibri"/>
                      </a:rPr>
                      <m:t>≈ </m:t>
                    </m:r>
                  </m:oMath>
                </a14:m>
                <a:r>
                  <a:rPr lang="en-US" sz="2960" dirty="0">
                    <a:solidFill>
                      <a:srgbClr val="17365D"/>
                    </a:solidFill>
                    <a:latin typeface="Caveat"/>
                    <a:ea typeface="Caveat"/>
                    <a:cs typeface="Caveat"/>
                    <a:sym typeface="Calibri"/>
                  </a:rPr>
                  <a:t>1</a:t>
                </a:r>
                <a:r>
                  <a:rPr lang="ru-RU" sz="2960" dirty="0">
                    <a:solidFill>
                      <a:srgbClr val="17365D"/>
                    </a:solidFill>
                    <a:latin typeface="Caveat"/>
                    <a:ea typeface="Caveat"/>
                    <a:cs typeface="Caveat"/>
                    <a:sym typeface="Calibri"/>
                  </a:rPr>
                  <a:t>.</a:t>
                </a:r>
                <a:r>
                  <a:rPr lang="en-US" sz="2960" dirty="0">
                    <a:solidFill>
                      <a:srgbClr val="17365D"/>
                    </a:solidFill>
                    <a:latin typeface="Caveat"/>
                    <a:ea typeface="Caveat"/>
                    <a:cs typeface="Caveat"/>
                    <a:sym typeface="Calibri"/>
                  </a:rPr>
                  <a:t>778</a:t>
                </a:r>
                <a:endParaRPr lang="ru-RU" dirty="0"/>
              </a:p>
            </p:txBody>
          </p:sp>
        </mc:Choice>
        <mc:Fallback xmlns="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C4A96531-8624-BF43-BC0C-80D838783F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5092" y="2778047"/>
                <a:ext cx="1308371" cy="547842"/>
              </a:xfrm>
              <a:prstGeom prst="rect">
                <a:avLst/>
              </a:prstGeom>
              <a:blipFill>
                <a:blip r:embed="rId6"/>
                <a:stretch>
                  <a:fillRect t="-11364" r="-9615" b="-2954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35AB78BF-0786-A547-94D6-CD8AC523DB79}"/>
                  </a:ext>
                </a:extLst>
              </p:cNvPr>
              <p:cNvSpPr/>
              <p:nvPr/>
            </p:nvSpPr>
            <p:spPr>
              <a:xfrm>
                <a:off x="558908" y="3962031"/>
                <a:ext cx="5839804" cy="54784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ru-RU" sz="2960" dirty="0">
                    <a:solidFill>
                      <a:srgbClr val="17365D"/>
                    </a:solidFill>
                    <a:latin typeface="Caveat"/>
                    <a:sym typeface="Calibri"/>
                  </a:rPr>
                  <a:t>В нашем случае </a:t>
                </a:r>
                <a:r>
                  <a:rPr lang="ru-RU" sz="2960" dirty="0" err="1">
                    <a:solidFill>
                      <a:srgbClr val="17365D"/>
                    </a:solidFill>
                    <a:latin typeface="Caveat"/>
                    <a:sym typeface="Calibri"/>
                  </a:rPr>
                  <a:t>n</a:t>
                </a:r>
                <a:r>
                  <a:rPr lang="ru-RU" sz="2960" dirty="0">
                    <a:solidFill>
                      <a:srgbClr val="17365D"/>
                    </a:solidFill>
                    <a:latin typeface="Caveat"/>
                    <a:sym typeface="Calibri"/>
                  </a:rPr>
                  <a:t> = 20,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960" i="1">
                            <a:solidFill>
                              <a:srgbClr val="17365D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960">
                            <a:solidFill>
                              <a:srgbClr val="17365D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𝑎</m:t>
                        </m:r>
                      </m:e>
                      <m:sub>
                        <m:r>
                          <a:rPr lang="en-US" sz="2960">
                            <a:solidFill>
                              <a:srgbClr val="17365D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r>
                  <a:rPr lang="ru-RU" sz="2960" dirty="0">
                    <a:solidFill>
                      <a:srgbClr val="17365D"/>
                    </a:solidFill>
                    <a:latin typeface="Caveat"/>
                    <a:sym typeface="Calibri"/>
                  </a:rPr>
                  <a:t> = 1000, значит</a:t>
                </a:r>
              </a:p>
            </p:txBody>
          </p:sp>
        </mc:Choice>
        <mc:Fallback xmlns="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35AB78BF-0786-A547-94D6-CD8AC523DB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908" y="3962031"/>
                <a:ext cx="5839804" cy="547842"/>
              </a:xfrm>
              <a:prstGeom prst="rect">
                <a:avLst/>
              </a:prstGeom>
              <a:blipFill>
                <a:blip r:embed="rId7"/>
                <a:stretch>
                  <a:fillRect l="-2169" t="-13953" r="-868" b="-302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126FD17D-086A-164F-9DD9-C3E7D9EFE6F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70063" y="4964365"/>
            <a:ext cx="1054654" cy="892400"/>
          </a:xfrm>
          <a:prstGeom prst="rect">
            <a:avLst/>
          </a:prstGeom>
        </p:spPr>
      </p:pic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7BB0B53F-CAC0-B946-A230-1DDD36285922}"/>
              </a:ext>
            </a:extLst>
          </p:cNvPr>
          <p:cNvSpPr/>
          <p:nvPr/>
        </p:nvSpPr>
        <p:spPr>
          <a:xfrm>
            <a:off x="2267862" y="3398062"/>
            <a:ext cx="11512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17365D"/>
                </a:solidFill>
                <a:latin typeface="Caveat"/>
                <a:sym typeface="Calibri"/>
              </a:rPr>
              <a:t>=</a:t>
            </a:r>
            <a:r>
              <a:rPr lang="ru-RU" sz="1800" dirty="0">
                <a:solidFill>
                  <a:srgbClr val="17365D"/>
                </a:solidFill>
                <a:latin typeface="Caveat"/>
                <a:sym typeface="Calibri"/>
              </a:rPr>
              <a:t>СРЗНАЧ()</a:t>
            </a:r>
            <a:endParaRPr lang="ru-RU" sz="1800" dirty="0"/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EC854481-59E2-9B4E-A043-AB1F298D29DB}"/>
              </a:ext>
            </a:extLst>
          </p:cNvPr>
          <p:cNvSpPr/>
          <p:nvPr/>
        </p:nvSpPr>
        <p:spPr>
          <a:xfrm>
            <a:off x="5229802" y="3393092"/>
            <a:ext cx="20136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17365D"/>
                </a:solidFill>
                <a:latin typeface="Caveat"/>
                <a:sym typeface="Calibri"/>
              </a:rPr>
              <a:t>=</a:t>
            </a:r>
            <a:r>
              <a:rPr lang="ru-RU" sz="1800" dirty="0">
                <a:solidFill>
                  <a:srgbClr val="17365D"/>
                </a:solidFill>
                <a:latin typeface="Caveat"/>
                <a:sym typeface="Calibri"/>
              </a:rPr>
              <a:t>КОРЕНЬ(ДИСП.В())</a:t>
            </a:r>
            <a:endParaRPr lang="ru-RU" sz="1800" dirty="0"/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29E2BA08-F865-2A4A-A3DB-D1FA479BF91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22084" y="5214436"/>
            <a:ext cx="457200" cy="419100"/>
          </a:xfrm>
          <a:prstGeom prst="rect">
            <a:avLst/>
          </a:prstGeom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FD65149C-D4B2-DB4E-BBDC-BC72E94091A9}"/>
              </a:ext>
            </a:extLst>
          </p:cNvPr>
          <p:cNvSpPr/>
          <p:nvPr/>
        </p:nvSpPr>
        <p:spPr>
          <a:xfrm>
            <a:off x="1800260" y="2283781"/>
            <a:ext cx="227658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b="1" dirty="0">
                <a:solidFill>
                  <a:srgbClr val="17365D"/>
                </a:solidFill>
                <a:latin typeface="Caveat"/>
                <a:ea typeface="Caveat"/>
                <a:cs typeface="Caveat"/>
                <a:sym typeface="Caveat"/>
              </a:rPr>
              <a:t>Выборочное среднее</a:t>
            </a:r>
            <a:endParaRPr lang="ru-RU" sz="2400" dirty="0"/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B626218D-9137-F643-8619-1922E7359445}"/>
              </a:ext>
            </a:extLst>
          </p:cNvPr>
          <p:cNvSpPr/>
          <p:nvPr/>
        </p:nvSpPr>
        <p:spPr>
          <a:xfrm>
            <a:off x="4572000" y="2012986"/>
            <a:ext cx="348845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400" b="1" dirty="0">
                <a:solidFill>
                  <a:srgbClr val="17365D"/>
                </a:solidFill>
                <a:latin typeface="Caveat"/>
              </a:rPr>
              <a:t>Оценка среднеквадратического</a:t>
            </a:r>
            <a:br>
              <a:rPr lang="ru-RU" sz="2400" b="1" dirty="0">
                <a:solidFill>
                  <a:srgbClr val="17365D"/>
                </a:solidFill>
                <a:latin typeface="Caveat"/>
              </a:rPr>
            </a:br>
            <a:r>
              <a:rPr lang="ru-RU" sz="2400" b="1" dirty="0">
                <a:solidFill>
                  <a:srgbClr val="17365D"/>
                </a:solidFill>
                <a:latin typeface="Caveat"/>
              </a:rPr>
              <a:t> отклонения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AAC4867-E7FC-DE4B-AEC3-0E8174FC3E7B}"/>
                  </a:ext>
                </a:extLst>
              </p:cNvPr>
              <p:cNvSpPr txBox="1"/>
              <p:nvPr/>
            </p:nvSpPr>
            <p:spPr>
              <a:xfrm>
                <a:off x="3305550" y="4988473"/>
                <a:ext cx="5146922" cy="8556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ru-RU" sz="2960" i="1" smtClean="0">
                              <a:solidFill>
                                <a:srgbClr val="17365D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ru-RU" sz="2960">
                              <a:solidFill>
                                <a:srgbClr val="17365D"/>
                              </a:solidFill>
                              <a:latin typeface="Cambria Math" panose="02040503050406030204" pitchFamily="18" charset="0"/>
                            </a:rPr>
                            <m:t>20</m:t>
                          </m:r>
                        </m:e>
                      </m:rad>
                      <m:f>
                        <m:fPr>
                          <m:ctrlPr>
                            <a:rPr lang="ru-RU" sz="2960" i="1">
                              <a:solidFill>
                                <a:srgbClr val="17365D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2960">
                              <a:solidFill>
                                <a:srgbClr val="17365D"/>
                              </a:solidFill>
                              <a:latin typeface="Cambria Math" panose="02040503050406030204" pitchFamily="18" charset="0"/>
                            </a:rPr>
                            <m:t>999.784−100</m:t>
                          </m:r>
                          <m:r>
                            <a:rPr lang="ru-RU" sz="2960" b="0" i="0" smtClean="0">
                              <a:solidFill>
                                <a:srgbClr val="17365D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num>
                        <m:den>
                          <m:r>
                            <a:rPr lang="ru-RU" sz="2960">
                              <a:solidFill>
                                <a:srgbClr val="17365D"/>
                              </a:solidFill>
                              <a:latin typeface="Cambria Math" panose="02040503050406030204" pitchFamily="18" charset="0"/>
                            </a:rPr>
                            <m:t>1.778</m:t>
                          </m:r>
                        </m:den>
                      </m:f>
                      <m:r>
                        <a:rPr lang="ru-RU" sz="2960">
                          <a:solidFill>
                            <a:srgbClr val="17365D"/>
                          </a:solidFill>
                          <a:latin typeface="Cambria Math" panose="02040503050406030204" pitchFamily="18" charset="0"/>
                        </a:rPr>
                        <m:t>≈−0.543</m:t>
                      </m:r>
                    </m:oMath>
                  </m:oMathPara>
                </a14:m>
                <a:endParaRPr lang="ru-RU" sz="2960" dirty="0">
                  <a:solidFill>
                    <a:srgbClr val="17365D"/>
                  </a:solidFill>
                  <a:latin typeface="Caveat"/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AAC4867-E7FC-DE4B-AEC3-0E8174FC3E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5550" y="4988473"/>
                <a:ext cx="5146922" cy="855683"/>
              </a:xfrm>
              <a:prstGeom prst="rect">
                <a:avLst/>
              </a:prstGeom>
              <a:blipFill>
                <a:blip r:embed="rId10"/>
                <a:stretch>
                  <a:fillRect t="-1471" r="-983" b="-1323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747133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4400"/>
              <a:buFont typeface="Caveat"/>
              <a:buNone/>
            </a:pPr>
            <a:r>
              <a:rPr lang="ru-RU" b="1" dirty="0">
                <a:solidFill>
                  <a:srgbClr val="C00000"/>
                </a:solidFill>
                <a:latin typeface="Caveat"/>
                <a:ea typeface="Caveat"/>
                <a:cs typeface="Caveat"/>
                <a:sym typeface="Caveat"/>
              </a:rPr>
              <a:t>Решение</a:t>
            </a:r>
            <a:endParaRPr b="1" dirty="0">
              <a:solidFill>
                <a:srgbClr val="C00000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178" name="Google Shape;178;p15"/>
          <p:cNvSpPr txBox="1">
            <a:spLocks noGrp="1"/>
          </p:cNvSpPr>
          <p:nvPr>
            <p:ph type="body" idx="1"/>
          </p:nvPr>
        </p:nvSpPr>
        <p:spPr>
          <a:xfrm>
            <a:off x="457200" y="1499443"/>
            <a:ext cx="8229600" cy="20081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>
              <a:spcBef>
                <a:spcPts val="0"/>
              </a:spcBef>
              <a:buClr>
                <a:srgbClr val="17365D"/>
              </a:buClr>
              <a:buSzPts val="2960"/>
              <a:buNone/>
            </a:pPr>
            <a:r>
              <a:rPr lang="ru-RU" sz="2960" dirty="0">
                <a:solidFill>
                  <a:srgbClr val="17365D"/>
                </a:solidFill>
                <a:latin typeface="Caveat"/>
                <a:ea typeface="Caveat"/>
                <a:cs typeface="Caveat"/>
                <a:sym typeface="Caveat"/>
              </a:rPr>
              <a:t>Найдем модуль             , получим </a:t>
            </a:r>
            <a:r>
              <a:rPr lang="ru-RU" sz="2960" dirty="0">
                <a:solidFill>
                  <a:srgbClr val="17365D"/>
                </a:solidFill>
                <a:latin typeface="Caveat"/>
                <a:cs typeface="Arial"/>
                <a:sym typeface="Caveat"/>
              </a:rPr>
              <a:t>0.5</a:t>
            </a:r>
            <a:r>
              <a:rPr lang="ru-RU" sz="2960" dirty="0">
                <a:solidFill>
                  <a:srgbClr val="17365D"/>
                </a:solidFill>
                <a:latin typeface="Caveat"/>
                <a:ea typeface="Caveat"/>
                <a:cs typeface="Caveat"/>
                <a:sym typeface="Caveat"/>
              </a:rPr>
              <a:t>43</a:t>
            </a:r>
            <a:endParaRPr lang="en-US" sz="2960" dirty="0">
              <a:solidFill>
                <a:srgbClr val="17365D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CFB598C4-55F5-DE4F-8362-A65D95BDE5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3839" y="1279404"/>
            <a:ext cx="1054654" cy="892400"/>
          </a:xfrm>
          <a:prstGeom prst="rect">
            <a:avLst/>
          </a:prstGeom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7A904180-AD3B-334D-89B6-AB72D3AA69B0}"/>
              </a:ext>
            </a:extLst>
          </p:cNvPr>
          <p:cNvSpPr/>
          <p:nvPr/>
        </p:nvSpPr>
        <p:spPr>
          <a:xfrm>
            <a:off x="457199" y="2422404"/>
            <a:ext cx="7895063" cy="10033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960" dirty="0">
                <a:solidFill>
                  <a:srgbClr val="17365D"/>
                </a:solidFill>
                <a:latin typeface="Caveat"/>
                <a:sym typeface="Calibri"/>
              </a:rPr>
              <a:t>Квантиль уровня 1 − 0.05/2 распределения </a:t>
            </a:r>
            <a:r>
              <a:rPr lang="en-US" sz="2960" dirty="0">
                <a:solidFill>
                  <a:srgbClr val="17365D"/>
                </a:solidFill>
                <a:latin typeface="Caveat"/>
                <a:sym typeface="Calibri"/>
              </a:rPr>
              <a:t>T</a:t>
            </a:r>
            <a:r>
              <a:rPr lang="en-US" sz="2960" baseline="-25000" dirty="0">
                <a:solidFill>
                  <a:srgbClr val="17365D"/>
                </a:solidFill>
                <a:latin typeface="Caveat"/>
                <a:sym typeface="Calibri"/>
              </a:rPr>
              <a:t>19</a:t>
            </a:r>
            <a:r>
              <a:rPr lang="en-US" sz="2960" dirty="0">
                <a:solidFill>
                  <a:srgbClr val="17365D"/>
                </a:solidFill>
                <a:latin typeface="Caveat"/>
                <a:sym typeface="Calibri"/>
              </a:rPr>
              <a:t> </a:t>
            </a:r>
            <a:r>
              <a:rPr lang="ru-RU" sz="2960" dirty="0">
                <a:solidFill>
                  <a:srgbClr val="17365D"/>
                </a:solidFill>
                <a:latin typeface="Caveat"/>
                <a:sym typeface="Calibri"/>
              </a:rPr>
              <a:t>в нашем случае равна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BBBECB9E-15F9-D14D-B8FC-EE1BACE8CD70}"/>
                  </a:ext>
                </a:extLst>
              </p:cNvPr>
              <p:cNvSpPr/>
              <p:nvPr/>
            </p:nvSpPr>
            <p:spPr>
              <a:xfrm>
                <a:off x="3250068" y="3507560"/>
                <a:ext cx="2140138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ru-RU" sz="3200" smtClean="0">
                        <a:solidFill>
                          <a:srgbClr val="17365D"/>
                        </a:solidFill>
                        <a:latin typeface="Cambria Math" panose="02040503050406030204" pitchFamily="18" charset="0"/>
                        <a:sym typeface="Calibri"/>
                      </a:rPr>
                      <m:t>С</m:t>
                    </m:r>
                    <m:r>
                      <a:rPr lang="ru-RU" sz="3200">
                        <a:solidFill>
                          <a:srgbClr val="17365D"/>
                        </a:solidFill>
                        <a:latin typeface="Cambria Math" panose="02040503050406030204" pitchFamily="18" charset="0"/>
                        <a:sym typeface="Calibri"/>
                      </a:rPr>
                      <m:t>≈</m:t>
                    </m:r>
                  </m:oMath>
                </a14:m>
                <a:r>
                  <a:rPr lang="ru-RU" sz="3200" dirty="0">
                    <a:solidFill>
                      <a:srgbClr val="17365D"/>
                    </a:solidFill>
                    <a:latin typeface="Caveat"/>
                  </a:rPr>
                  <a:t> 2.093</a:t>
                </a:r>
                <a:endParaRPr lang="ru-RU" sz="1800" dirty="0"/>
              </a:p>
            </p:txBody>
          </p:sp>
        </mc:Choice>
        <mc:Fallback xmlns="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BBBECB9E-15F9-D14D-B8FC-EE1BACE8CD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0068" y="3507560"/>
                <a:ext cx="2140138" cy="584775"/>
              </a:xfrm>
              <a:prstGeom prst="rect">
                <a:avLst/>
              </a:prstGeom>
              <a:blipFill>
                <a:blip r:embed="rId4"/>
                <a:stretch>
                  <a:fillRect l="-1775" t="-10870" b="-3260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8210D959-3814-7144-A601-FE165A805B9C}"/>
              </a:ext>
            </a:extLst>
          </p:cNvPr>
          <p:cNvSpPr/>
          <p:nvPr/>
        </p:nvSpPr>
        <p:spPr>
          <a:xfrm>
            <a:off x="624467" y="4586749"/>
            <a:ext cx="7895063" cy="547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960" dirty="0">
                <a:solidFill>
                  <a:srgbClr val="17365D"/>
                </a:solidFill>
                <a:latin typeface="Caveat"/>
                <a:sym typeface="Calibri"/>
              </a:rPr>
              <a:t>Так как </a:t>
            </a: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DA0D7833-4305-BF41-8A7C-EBA20D7511F8}"/>
              </a:ext>
            </a:extLst>
          </p:cNvPr>
          <p:cNvSpPr/>
          <p:nvPr/>
        </p:nvSpPr>
        <p:spPr>
          <a:xfrm>
            <a:off x="2080175" y="4549875"/>
            <a:ext cx="3940502" cy="5478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960" dirty="0">
                <a:solidFill>
                  <a:srgbClr val="17365D"/>
                </a:solidFill>
                <a:latin typeface="Caveat"/>
              </a:rPr>
              <a:t>|</a:t>
            </a:r>
            <a:r>
              <a:rPr lang="el-GR" sz="2960" dirty="0">
                <a:solidFill>
                  <a:srgbClr val="17365D"/>
                </a:solidFill>
              </a:rPr>
              <a:t>ρ(</a:t>
            </a:r>
            <a:r>
              <a:rPr lang="en-US" sz="2960" dirty="0">
                <a:solidFill>
                  <a:srgbClr val="17365D"/>
                </a:solidFill>
                <a:latin typeface="Caveat"/>
              </a:rPr>
              <a:t>X)|≈ 0.543 &lt; C ≈ 2.093</a:t>
            </a:r>
            <a:r>
              <a:rPr lang="ru-RU" sz="2960" dirty="0">
                <a:solidFill>
                  <a:srgbClr val="17365D"/>
                </a:solidFill>
                <a:latin typeface="Caveat"/>
              </a:rPr>
              <a:t>,</a:t>
            </a:r>
            <a:r>
              <a:rPr lang="en-US" sz="2960" dirty="0">
                <a:solidFill>
                  <a:srgbClr val="17365D"/>
                </a:solidFill>
                <a:latin typeface="Caveat"/>
              </a:rPr>
              <a:t> </a:t>
            </a:r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D0C9EA3D-42CC-734B-AEC7-E7F1003D164C}"/>
              </a:ext>
            </a:extLst>
          </p:cNvPr>
          <p:cNvSpPr/>
          <p:nvPr/>
        </p:nvSpPr>
        <p:spPr>
          <a:xfrm>
            <a:off x="624468" y="5096472"/>
            <a:ext cx="7895063" cy="14588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960" dirty="0">
                <a:solidFill>
                  <a:srgbClr val="17365D"/>
                </a:solidFill>
                <a:latin typeface="Caveat"/>
              </a:rPr>
              <a:t>то гипотеза о том, что средний объем каждой упаковки сока равен 1 литру, не отвергается, значит в ответе нужно указать значение 1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E3EB9B9-E350-D246-B023-D3AFFADE6D9A}"/>
              </a:ext>
            </a:extLst>
          </p:cNvPr>
          <p:cNvSpPr/>
          <p:nvPr/>
        </p:nvSpPr>
        <p:spPr>
          <a:xfrm>
            <a:off x="2868529" y="4061190"/>
            <a:ext cx="26148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17365D"/>
                </a:solidFill>
                <a:latin typeface="Caveat"/>
                <a:sym typeface="Calibri"/>
              </a:rPr>
              <a:t>=</a:t>
            </a:r>
            <a:r>
              <a:rPr lang="ru-RU" sz="1800" dirty="0">
                <a:solidFill>
                  <a:srgbClr val="17365D"/>
                </a:solidFill>
                <a:latin typeface="Caveat"/>
                <a:sym typeface="Calibri"/>
              </a:rPr>
              <a:t>СТЬЮДЕНТ.ОБР (0.975;19)</a:t>
            </a:r>
            <a:endParaRPr lang="ru-RU" sz="1800" dirty="0"/>
          </a:p>
        </p:txBody>
      </p:sp>
    </p:spTree>
    <p:extLst>
      <p:ext uri="{BB962C8B-B14F-4D97-AF65-F5344CB8AC3E}">
        <p14:creationId xmlns:p14="http://schemas.microsoft.com/office/powerpoint/2010/main" val="7450191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4400"/>
              <a:buFont typeface="Caveat"/>
              <a:buNone/>
            </a:pPr>
            <a:r>
              <a:rPr lang="ru-RU" b="1" dirty="0">
                <a:solidFill>
                  <a:srgbClr val="C00000"/>
                </a:solidFill>
                <a:latin typeface="Caveat"/>
                <a:ea typeface="Caveat"/>
                <a:cs typeface="Caveat"/>
                <a:sym typeface="Caveat"/>
              </a:rPr>
              <a:t>Задание</a:t>
            </a:r>
            <a:endParaRPr b="1" dirty="0">
              <a:solidFill>
                <a:srgbClr val="C00000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91" name="Google Shape;91;p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rgbClr val="17365D"/>
              </a:buClr>
              <a:buSzPts val="3200"/>
              <a:buNone/>
            </a:pPr>
            <a:r>
              <a:rPr lang="ru-RU" sz="4000" dirty="0">
                <a:solidFill>
                  <a:srgbClr val="17365D"/>
                </a:solidFill>
                <a:latin typeface="Caveat"/>
                <a:ea typeface="Caveat"/>
                <a:cs typeface="Caveat"/>
                <a:sym typeface="Caveat"/>
              </a:rPr>
              <a:t>Задание заключается в проверке гипотезы о среднем нормальной совокупности с неизвестной дисперсией</a:t>
            </a:r>
            <a:endParaRPr sz="4000" dirty="0">
              <a:solidFill>
                <a:srgbClr val="17365D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959"/>
              <a:buFont typeface="Caveat"/>
              <a:buNone/>
            </a:pPr>
            <a:r>
              <a:rPr lang="ru-RU" sz="3959" b="1">
                <a:solidFill>
                  <a:srgbClr val="C00000"/>
                </a:solidFill>
                <a:latin typeface="Caveat"/>
                <a:ea typeface="Caveat"/>
                <a:cs typeface="Caveat"/>
                <a:sym typeface="Caveat"/>
              </a:rPr>
              <a:t>Где находятся данные для</a:t>
            </a:r>
            <a:br>
              <a:rPr lang="ru-RU" sz="3959" b="1">
                <a:solidFill>
                  <a:srgbClr val="C00000"/>
                </a:solidFill>
                <a:latin typeface="Caveat"/>
                <a:ea typeface="Caveat"/>
                <a:cs typeface="Caveat"/>
                <a:sym typeface="Caveat"/>
              </a:rPr>
            </a:br>
            <a:r>
              <a:rPr lang="ru-RU" sz="3959" b="1">
                <a:solidFill>
                  <a:srgbClr val="C00000"/>
                </a:solidFill>
                <a:latin typeface="Caveat"/>
                <a:ea typeface="Caveat"/>
                <a:cs typeface="Caveat"/>
                <a:sym typeface="Caveat"/>
              </a:rPr>
              <a:t>заданий?</a:t>
            </a:r>
            <a:endParaRPr sz="3959" b="1">
              <a:solidFill>
                <a:srgbClr val="C00000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97" name="Google Shape;97;p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17365D"/>
              </a:buClr>
              <a:buSzPts val="3200"/>
              <a:buNone/>
            </a:pPr>
            <a:r>
              <a:rPr lang="ru-RU" dirty="0">
                <a:solidFill>
                  <a:srgbClr val="17365D"/>
                </a:solidFill>
                <a:latin typeface="Caveat"/>
                <a:ea typeface="Caveat"/>
                <a:cs typeface="Caveat"/>
                <a:sym typeface="Caveat"/>
              </a:rPr>
              <a:t>Данные для задания загружаются из приложенного файла (формат - </a:t>
            </a:r>
            <a:r>
              <a:rPr lang="ru-RU" dirty="0" err="1">
                <a:solidFill>
                  <a:srgbClr val="17365D"/>
                </a:solidFill>
                <a:latin typeface="Caveat"/>
                <a:ea typeface="Caveat"/>
                <a:cs typeface="Caveat"/>
                <a:sym typeface="Caveat"/>
              </a:rPr>
              <a:t>csv</a:t>
            </a:r>
            <a:r>
              <a:rPr lang="ru-RU" dirty="0">
                <a:solidFill>
                  <a:srgbClr val="17365D"/>
                </a:solidFill>
                <a:latin typeface="Caveat"/>
                <a:ea typeface="Caveat"/>
                <a:cs typeface="Caveat"/>
                <a:sym typeface="Caveat"/>
              </a:rPr>
              <a:t>).</a:t>
            </a:r>
            <a:endParaRPr dirty="0"/>
          </a:p>
          <a:p>
            <a:pPr marL="342900" lvl="0" indent="-1397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dirty="0">
              <a:solidFill>
                <a:srgbClr val="17365D"/>
              </a:solidFill>
              <a:latin typeface="Caveat"/>
              <a:ea typeface="Caveat"/>
              <a:cs typeface="Caveat"/>
              <a:sym typeface="Caveat"/>
            </a:endParaRPr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rgbClr val="17365D"/>
              </a:buClr>
              <a:buSzPts val="3200"/>
              <a:buNone/>
            </a:pPr>
            <a:r>
              <a:rPr lang="ru-RU" b="1" i="1" dirty="0">
                <a:solidFill>
                  <a:srgbClr val="17365D"/>
                </a:solidFill>
                <a:latin typeface="Caveat"/>
                <a:ea typeface="Caveat"/>
                <a:cs typeface="Caveat"/>
                <a:sym typeface="Caveat"/>
              </a:rPr>
              <a:t>Примечание</a:t>
            </a:r>
            <a:r>
              <a:rPr lang="ru-RU" dirty="0">
                <a:solidFill>
                  <a:srgbClr val="17365D"/>
                </a:solidFill>
                <a:latin typeface="Caveat"/>
                <a:ea typeface="Caveat"/>
                <a:cs typeface="Caveat"/>
                <a:sym typeface="Caveat"/>
              </a:rPr>
              <a:t>: файлы для каждого студента</a:t>
            </a:r>
            <a:endParaRPr dirty="0"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rgbClr val="17365D"/>
              </a:buClr>
              <a:buSzPts val="3200"/>
              <a:buNone/>
            </a:pPr>
            <a:r>
              <a:rPr lang="ru-RU" dirty="0">
                <a:solidFill>
                  <a:srgbClr val="17365D"/>
                </a:solidFill>
                <a:latin typeface="Caveat"/>
                <a:ea typeface="Caveat"/>
                <a:cs typeface="Caveat"/>
                <a:sym typeface="Caveat"/>
              </a:rPr>
              <a:t>генерируются случайным образом.</a:t>
            </a:r>
            <a:endParaRPr dirty="0">
              <a:solidFill>
                <a:srgbClr val="17365D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4"/>
          <p:cNvSpPr txBox="1">
            <a:spLocks noGrp="1"/>
          </p:cNvSpPr>
          <p:nvPr>
            <p:ph type="title"/>
          </p:nvPr>
        </p:nvSpPr>
        <p:spPr>
          <a:xfrm>
            <a:off x="0" y="274638"/>
            <a:ext cx="9001156" cy="151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4400"/>
              <a:buFont typeface="Caveat"/>
              <a:buNone/>
            </a:pPr>
            <a:r>
              <a:rPr lang="ru-RU" b="1">
                <a:solidFill>
                  <a:srgbClr val="C00000"/>
                </a:solidFill>
                <a:latin typeface="Caveat"/>
                <a:ea typeface="Caveat"/>
                <a:cs typeface="Caveat"/>
                <a:sym typeface="Caveat"/>
              </a:rPr>
              <a:t>Какие инструменты можно использовать для выполнения заданий?</a:t>
            </a:r>
            <a:endParaRPr b="1">
              <a:solidFill>
                <a:srgbClr val="C00000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103" name="Google Shape;103;p4"/>
          <p:cNvSpPr txBox="1">
            <a:spLocks noGrp="1"/>
          </p:cNvSpPr>
          <p:nvPr>
            <p:ph type="body" idx="1"/>
          </p:nvPr>
        </p:nvSpPr>
        <p:spPr>
          <a:xfrm>
            <a:off x="457200" y="1857364"/>
            <a:ext cx="8229600" cy="4268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ru-RU"/>
              <a:t>                 </a:t>
            </a:r>
            <a:r>
              <a:rPr lang="ru-RU" b="1">
                <a:solidFill>
                  <a:srgbClr val="17365D"/>
                </a:solidFill>
                <a:latin typeface="Caveat"/>
                <a:ea typeface="Caveat"/>
                <a:cs typeface="Caveat"/>
                <a:sym typeface="Caveat"/>
              </a:rPr>
              <a:t>EXCEL или  GOOGLE таблицы</a:t>
            </a:r>
            <a:endParaRPr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959"/>
              <a:buFont typeface="Caveat"/>
              <a:buNone/>
            </a:pPr>
            <a:r>
              <a:rPr lang="ru-RU" sz="3959" b="1">
                <a:solidFill>
                  <a:srgbClr val="C00000"/>
                </a:solidFill>
                <a:latin typeface="Caveat"/>
                <a:ea typeface="Caveat"/>
                <a:cs typeface="Caveat"/>
                <a:sym typeface="Caveat"/>
              </a:rPr>
              <a:t>Какая теория требуется для</a:t>
            </a:r>
            <a:br>
              <a:rPr lang="ru-RU" sz="3959" b="1">
                <a:solidFill>
                  <a:srgbClr val="C00000"/>
                </a:solidFill>
                <a:latin typeface="Caveat"/>
                <a:ea typeface="Caveat"/>
                <a:cs typeface="Caveat"/>
                <a:sym typeface="Caveat"/>
              </a:rPr>
            </a:br>
            <a:r>
              <a:rPr lang="ru-RU" sz="3959" b="1">
                <a:solidFill>
                  <a:srgbClr val="C00000"/>
                </a:solidFill>
                <a:latin typeface="Caveat"/>
                <a:ea typeface="Caveat"/>
                <a:cs typeface="Caveat"/>
                <a:sym typeface="Caveat"/>
              </a:rPr>
              <a:t>выполнения заданий?</a:t>
            </a:r>
            <a:endParaRPr sz="3959" b="1">
              <a:solidFill>
                <a:srgbClr val="C00000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109" name="Google Shape;109;p5"/>
          <p:cNvSpPr txBox="1">
            <a:spLocks noGrp="1"/>
          </p:cNvSpPr>
          <p:nvPr>
            <p:ph type="body" idx="1"/>
          </p:nvPr>
        </p:nvSpPr>
        <p:spPr>
          <a:xfrm>
            <a:off x="457200" y="2358484"/>
            <a:ext cx="8229600" cy="3194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rgbClr val="17365D"/>
              </a:buClr>
              <a:buSzPts val="3200"/>
              <a:buChar char="•"/>
            </a:pPr>
            <a:r>
              <a:rPr lang="ru-RU" dirty="0">
                <a:solidFill>
                  <a:srgbClr val="17365D"/>
                </a:solidFill>
                <a:latin typeface="Caveat"/>
                <a:ea typeface="Caveat"/>
                <a:cs typeface="Caveat"/>
                <a:sym typeface="Caveat"/>
              </a:rPr>
              <a:t>Понятие гипотезы, функции отклонения и критерия.</a:t>
            </a:r>
            <a:endParaRPr dirty="0">
              <a:solidFill>
                <a:srgbClr val="17365D"/>
              </a:solidFill>
              <a:latin typeface="Caveat"/>
              <a:ea typeface="Caveat"/>
              <a:cs typeface="Caveat"/>
              <a:sym typeface="Caveat"/>
            </a:endParaRPr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rgbClr val="17365D"/>
              </a:buClr>
              <a:buSzPts val="3200"/>
              <a:buChar char="•"/>
            </a:pPr>
            <a:r>
              <a:rPr lang="ru-RU" dirty="0">
                <a:solidFill>
                  <a:srgbClr val="17365D"/>
                </a:solidFill>
                <a:latin typeface="Caveat"/>
                <a:ea typeface="Caveat"/>
                <a:cs typeface="Caveat"/>
                <a:sym typeface="Caveat"/>
              </a:rPr>
              <a:t>Нахождение выборочного среднего и несмещенной выборочной дисперсии.</a:t>
            </a:r>
            <a:endParaRPr dirty="0"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rgbClr val="17365D"/>
              </a:buClr>
              <a:buSzPts val="3200"/>
              <a:buChar char="•"/>
            </a:pPr>
            <a:r>
              <a:rPr lang="ru-RU" dirty="0">
                <a:solidFill>
                  <a:srgbClr val="17365D"/>
                </a:solidFill>
                <a:latin typeface="Caveat"/>
                <a:ea typeface="Caveat"/>
                <a:cs typeface="Caveat"/>
                <a:sym typeface="Caveat"/>
              </a:rPr>
              <a:t>Понятие квантили.</a:t>
            </a:r>
            <a:endParaRPr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4400"/>
              <a:buFont typeface="Caveat"/>
              <a:buNone/>
            </a:pPr>
            <a:r>
              <a:rPr lang="ru-RU" b="1" dirty="0">
                <a:solidFill>
                  <a:srgbClr val="C00000"/>
                </a:solidFill>
                <a:latin typeface="Caveat"/>
                <a:ea typeface="Caveat"/>
                <a:cs typeface="Caveat"/>
                <a:sym typeface="Caveat"/>
              </a:rPr>
              <a:t>Теория для выполнения задания</a:t>
            </a:r>
            <a:endParaRPr b="1" dirty="0">
              <a:solidFill>
                <a:srgbClr val="C00000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1773021-AF8C-7248-A998-854FD02CE3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7588" y="4087702"/>
            <a:ext cx="4889500" cy="1701800"/>
          </a:xfrm>
          <a:prstGeom prst="rect">
            <a:avLst/>
          </a:prstGeom>
        </p:spPr>
      </p:pic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74A975A6-B0F1-A647-8858-E61DBB92CD7F}"/>
              </a:ext>
            </a:extLst>
          </p:cNvPr>
          <p:cNvGrpSpPr/>
          <p:nvPr/>
        </p:nvGrpSpPr>
        <p:grpSpPr>
          <a:xfrm>
            <a:off x="0" y="1204925"/>
            <a:ext cx="9144000" cy="3080809"/>
            <a:chOff x="0" y="1204925"/>
            <a:chExt cx="9144000" cy="3080809"/>
          </a:xfrm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5D8B147F-CF44-944F-8C42-A844EB087BB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503" y="2708693"/>
              <a:ext cx="9052521" cy="1577041"/>
            </a:xfrm>
            <a:prstGeom prst="rect">
              <a:avLst/>
            </a:prstGeom>
          </p:spPr>
        </p:pic>
        <p:pic>
          <p:nvPicPr>
            <p:cNvPr id="7" name="Рисунок 6">
              <a:extLst>
                <a:ext uri="{FF2B5EF4-FFF2-40B4-BE49-F238E27FC236}">
                  <a16:creationId xmlns:a16="http://schemas.microsoft.com/office/drawing/2014/main" id="{847EF82A-65DF-074B-875F-99916907B86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1204925"/>
              <a:ext cx="9144000" cy="158588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5FD0164-D773-EE44-A1F5-37BCD33992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8274" y="3999474"/>
            <a:ext cx="1016000" cy="571500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024890B7-9BBE-6D4D-A9E6-BBCECFAB26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0826" y="1281936"/>
            <a:ext cx="5321300" cy="2108200"/>
          </a:xfrm>
          <a:prstGeom prst="rect">
            <a:avLst/>
          </a:prstGeom>
        </p:spPr>
      </p:pic>
      <p:sp>
        <p:nvSpPr>
          <p:cNvPr id="121" name="Google Shape;121;p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C00000"/>
              </a:buClr>
              <a:buSzPts val="4400"/>
            </a:pPr>
            <a:r>
              <a:rPr lang="ru-RU" b="1" dirty="0">
                <a:solidFill>
                  <a:srgbClr val="C00000"/>
                </a:solidFill>
                <a:latin typeface="Caveat"/>
                <a:sym typeface="Caveat"/>
              </a:rPr>
              <a:t>Гипотеза о среднем нормальной совокупности с неизвестной дисперсией</a:t>
            </a:r>
            <a:endParaRPr b="1" dirty="0">
              <a:solidFill>
                <a:srgbClr val="C00000"/>
              </a:solidFill>
              <a:latin typeface="Caveat"/>
              <a:sym typeface="Caveat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1773021-AF8C-7248-A998-854FD02CE3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43100" y="4975162"/>
            <a:ext cx="4889500" cy="17018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0DDE0B8-E023-CA4B-9429-BBACE51EBC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3958562"/>
            <a:ext cx="1943100" cy="635000"/>
          </a:xfrm>
          <a:prstGeom prst="rect">
            <a:avLst/>
          </a:prstGeom>
        </p:spPr>
      </p:pic>
      <p:sp>
        <p:nvSpPr>
          <p:cNvPr id="10" name="Google Shape;138;p9">
            <a:extLst>
              <a:ext uri="{FF2B5EF4-FFF2-40B4-BE49-F238E27FC236}">
                <a16:creationId xmlns:a16="http://schemas.microsoft.com/office/drawing/2014/main" id="{CE9DB518-DA3A-E144-81E0-BADC33861AA3}"/>
              </a:ext>
            </a:extLst>
          </p:cNvPr>
          <p:cNvSpPr/>
          <p:nvPr/>
        </p:nvSpPr>
        <p:spPr>
          <a:xfrm>
            <a:off x="1542370" y="4070043"/>
            <a:ext cx="4491037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1" i="0" u="none" strike="noStrike" cap="none" dirty="0">
                <a:solidFill>
                  <a:srgbClr val="17365D"/>
                </a:solidFill>
                <a:latin typeface="Caveat"/>
                <a:ea typeface="Caveat"/>
                <a:cs typeface="Caveat"/>
                <a:sym typeface="Caveat"/>
              </a:rPr>
              <a:t> - Квантиль  распределения Стьюдента</a:t>
            </a:r>
            <a:endParaRPr sz="2400" b="1" dirty="0">
              <a:solidFill>
                <a:srgbClr val="17365D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11" name="Google Shape;138;p9">
            <a:extLst>
              <a:ext uri="{FF2B5EF4-FFF2-40B4-BE49-F238E27FC236}">
                <a16:creationId xmlns:a16="http://schemas.microsoft.com/office/drawing/2014/main" id="{25B254AF-5CC2-8442-A754-9485B78FC933}"/>
              </a:ext>
            </a:extLst>
          </p:cNvPr>
          <p:cNvSpPr/>
          <p:nvPr/>
        </p:nvSpPr>
        <p:spPr>
          <a:xfrm>
            <a:off x="1816100" y="4474231"/>
            <a:ext cx="2911928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1" dirty="0">
                <a:solidFill>
                  <a:srgbClr val="17365D"/>
                </a:solidFill>
                <a:latin typeface="Caveat"/>
                <a:ea typeface="Caveat"/>
                <a:cs typeface="Caveat"/>
                <a:sym typeface="Caveat"/>
              </a:rPr>
              <a:t>с</a:t>
            </a:r>
            <a:r>
              <a:rPr lang="ru-RU" sz="2400" b="1" i="0" u="none" strike="noStrike" cap="none" dirty="0">
                <a:solidFill>
                  <a:srgbClr val="17365D"/>
                </a:solidFill>
                <a:latin typeface="Caveat"/>
                <a:ea typeface="Caveat"/>
                <a:cs typeface="Caveat"/>
                <a:sym typeface="Caveat"/>
              </a:rPr>
              <a:t>(</a:t>
            </a:r>
            <a:r>
              <a:rPr lang="en-US" sz="2400" b="1" i="0" u="none" strike="noStrike" cap="none" dirty="0">
                <a:solidFill>
                  <a:srgbClr val="17365D"/>
                </a:solidFill>
                <a:latin typeface="Caveat"/>
                <a:ea typeface="Caveat"/>
                <a:cs typeface="Caveat"/>
                <a:sym typeface="Caveat"/>
              </a:rPr>
              <a:t>n-1) </a:t>
            </a:r>
            <a:r>
              <a:rPr lang="ru-RU" sz="2400" b="1" i="0" u="none" strike="noStrike" cap="none" dirty="0">
                <a:solidFill>
                  <a:srgbClr val="17365D"/>
                </a:solidFill>
                <a:latin typeface="Caveat"/>
                <a:ea typeface="Caveat"/>
                <a:cs typeface="Caveat"/>
                <a:sym typeface="Caveat"/>
              </a:rPr>
              <a:t>степенью свободы</a:t>
            </a:r>
            <a:endParaRPr sz="2400" b="1" dirty="0">
              <a:solidFill>
                <a:srgbClr val="17365D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BC2C6D5-88DA-8843-B460-70928B19C61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2963039"/>
            <a:ext cx="3632200" cy="800100"/>
          </a:xfrm>
          <a:prstGeom prst="rect">
            <a:avLst/>
          </a:prstGeom>
        </p:spPr>
      </p:pic>
      <p:sp>
        <p:nvSpPr>
          <p:cNvPr id="13" name="Google Shape;138;p9">
            <a:extLst>
              <a:ext uri="{FF2B5EF4-FFF2-40B4-BE49-F238E27FC236}">
                <a16:creationId xmlns:a16="http://schemas.microsoft.com/office/drawing/2014/main" id="{4F97CF88-9843-AC4D-9964-271E84A49844}"/>
              </a:ext>
            </a:extLst>
          </p:cNvPr>
          <p:cNvSpPr/>
          <p:nvPr/>
        </p:nvSpPr>
        <p:spPr>
          <a:xfrm>
            <a:off x="6126162" y="5576064"/>
            <a:ext cx="2911928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1" dirty="0">
                <a:solidFill>
                  <a:srgbClr val="17365D"/>
                </a:solidFill>
                <a:latin typeface="Caveat"/>
                <a:ea typeface="Caveat"/>
                <a:cs typeface="Caveat"/>
                <a:sym typeface="Caveat"/>
              </a:rPr>
              <a:t> - Критерий</a:t>
            </a:r>
            <a:endParaRPr sz="2400" b="1" dirty="0">
              <a:solidFill>
                <a:srgbClr val="17365D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</p:spTree>
    <p:extLst>
      <p:ext uri="{BB962C8B-B14F-4D97-AF65-F5344CB8AC3E}">
        <p14:creationId xmlns:p14="http://schemas.microsoft.com/office/powerpoint/2010/main" val="24525980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9"/>
          <p:cNvSpPr txBox="1">
            <a:spLocks noGrp="1"/>
          </p:cNvSpPr>
          <p:nvPr>
            <p:ph type="title"/>
          </p:nvPr>
        </p:nvSpPr>
        <p:spPr>
          <a:xfrm>
            <a:off x="214282" y="274638"/>
            <a:ext cx="8643998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959"/>
              <a:buFont typeface="Caveat"/>
              <a:buNone/>
            </a:pPr>
            <a:r>
              <a:rPr lang="ru-RU" sz="3959" b="1" dirty="0">
                <a:solidFill>
                  <a:srgbClr val="C00000"/>
                </a:solidFill>
                <a:latin typeface="Caveat"/>
                <a:ea typeface="Caveat"/>
                <a:cs typeface="Caveat"/>
                <a:sym typeface="Caveat"/>
              </a:rPr>
              <a:t>Некоторые  составляющие  в формулах</a:t>
            </a:r>
            <a:endParaRPr sz="3959" b="1" dirty="0">
              <a:solidFill>
                <a:srgbClr val="C00000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138" name="Google Shape;138;p9"/>
          <p:cNvSpPr/>
          <p:nvPr/>
        </p:nvSpPr>
        <p:spPr>
          <a:xfrm>
            <a:off x="714337" y="2214550"/>
            <a:ext cx="5453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1" i="0" u="none" strike="noStrike" cap="none" dirty="0">
                <a:solidFill>
                  <a:srgbClr val="17365D"/>
                </a:solidFill>
                <a:latin typeface="Caveat"/>
                <a:ea typeface="Caveat"/>
                <a:cs typeface="Caveat"/>
                <a:sym typeface="Caveat"/>
              </a:rPr>
              <a:t>Функция отклонения</a:t>
            </a:r>
            <a:endParaRPr lang="ru-RU" sz="2400" b="1" dirty="0">
              <a:solidFill>
                <a:srgbClr val="17365D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139" name="Google Shape;139;p9"/>
          <p:cNvSpPr/>
          <p:nvPr/>
        </p:nvSpPr>
        <p:spPr>
          <a:xfrm>
            <a:off x="642910" y="3214686"/>
            <a:ext cx="378621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1" dirty="0">
                <a:solidFill>
                  <a:srgbClr val="17365D"/>
                </a:solidFill>
                <a:latin typeface="Caveat"/>
                <a:ea typeface="Caveat"/>
                <a:cs typeface="Caveat"/>
                <a:sym typeface="Caveat"/>
              </a:rPr>
              <a:t>Выборочное среднее:</a:t>
            </a:r>
            <a:endParaRPr sz="2400" b="1" dirty="0">
              <a:solidFill>
                <a:srgbClr val="17365D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141" name="Google Shape;141;p9"/>
          <p:cNvSpPr/>
          <p:nvPr/>
        </p:nvSpPr>
        <p:spPr>
          <a:xfrm>
            <a:off x="714337" y="4732395"/>
            <a:ext cx="464347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1" dirty="0">
                <a:solidFill>
                  <a:srgbClr val="17365D"/>
                </a:solidFill>
                <a:latin typeface="Caveat"/>
                <a:ea typeface="Caveat"/>
                <a:cs typeface="Caveat"/>
                <a:sym typeface="Caveat"/>
              </a:rPr>
              <a:t>Количество элементов  в выборке:</a:t>
            </a:r>
            <a:endParaRPr sz="2400" b="1" dirty="0">
              <a:solidFill>
                <a:srgbClr val="17365D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84109D38-E86C-364F-BD8D-200800EFD4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4525" y="1876004"/>
            <a:ext cx="1054654" cy="8924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93CC579-1783-9E4C-97F3-7264F3192C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1835" y="2837654"/>
            <a:ext cx="479052" cy="754064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6F3EF2C-45B6-4148-8BC7-D01FA679AA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00296" y="3753257"/>
            <a:ext cx="543407" cy="77629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D152264-5D89-8F42-B3B6-80E291176C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33588" y="4732360"/>
            <a:ext cx="382345" cy="461700"/>
          </a:xfrm>
          <a:prstGeom prst="rect">
            <a:avLst/>
          </a:prstGeom>
        </p:spPr>
      </p:pic>
      <p:sp>
        <p:nvSpPr>
          <p:cNvPr id="16" name="Google Shape;139;p9">
            <a:extLst>
              <a:ext uri="{FF2B5EF4-FFF2-40B4-BE49-F238E27FC236}">
                <a16:creationId xmlns:a16="http://schemas.microsoft.com/office/drawing/2014/main" id="{54CC60B7-5578-7A47-A099-CDA2C530ECC8}"/>
              </a:ext>
            </a:extLst>
          </p:cNvPr>
          <p:cNvSpPr/>
          <p:nvPr/>
        </p:nvSpPr>
        <p:spPr>
          <a:xfrm>
            <a:off x="642910" y="3858107"/>
            <a:ext cx="4172158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ru-RU" sz="2400" b="1" dirty="0">
                <a:solidFill>
                  <a:srgbClr val="17365D"/>
                </a:solidFill>
                <a:latin typeface="Caveat"/>
              </a:rPr>
              <a:t>Оценка среднеквадратического отклонения</a:t>
            </a:r>
            <a:endParaRPr sz="2400" b="1" dirty="0">
              <a:solidFill>
                <a:srgbClr val="17365D"/>
              </a:solidFill>
              <a:latin typeface="Caveat"/>
              <a:sym typeface="Cavea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4400"/>
              <a:buFont typeface="Caveat"/>
              <a:buNone/>
            </a:pPr>
            <a:r>
              <a:rPr lang="ru-RU" b="1">
                <a:solidFill>
                  <a:srgbClr val="C00000"/>
                </a:solidFill>
                <a:latin typeface="Caveat"/>
                <a:ea typeface="Caveat"/>
                <a:cs typeface="Caveat"/>
                <a:sym typeface="Caveat"/>
              </a:rPr>
              <a:t>Определение квантили</a:t>
            </a:r>
            <a:endParaRPr b="1">
              <a:solidFill>
                <a:srgbClr val="C00000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148" name="Google Shape;148;p10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457200" y="2736280"/>
            <a:ext cx="8229600" cy="22538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203</TotalTime>
  <Words>387</Words>
  <Application>Microsoft Macintosh PowerPoint</Application>
  <PresentationFormat>Экран (4:3)</PresentationFormat>
  <Paragraphs>54</Paragraphs>
  <Slides>15</Slides>
  <Notes>15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20" baseType="lpstr">
      <vt:lpstr>Arial</vt:lpstr>
      <vt:lpstr>Caveat</vt:lpstr>
      <vt:lpstr>Calibri</vt:lpstr>
      <vt:lpstr>Cambria Math</vt:lpstr>
      <vt:lpstr>Тема Office</vt:lpstr>
      <vt:lpstr>Мастер-класс 5</vt:lpstr>
      <vt:lpstr>Задание</vt:lpstr>
      <vt:lpstr>Где находятся данные для заданий?</vt:lpstr>
      <vt:lpstr>Какие инструменты можно использовать для выполнения заданий?</vt:lpstr>
      <vt:lpstr>Какая теория требуется для выполнения заданий?</vt:lpstr>
      <vt:lpstr>Теория для выполнения задания</vt:lpstr>
      <vt:lpstr>Гипотеза о среднем нормальной совокупности с неизвестной дисперсией</vt:lpstr>
      <vt:lpstr>Некоторые  составляющие  в формулах</vt:lpstr>
      <vt:lpstr>Определение квантили</vt:lpstr>
      <vt:lpstr>Как вычислить квантиль распределения Стьюдента?</vt:lpstr>
      <vt:lpstr>Пример выполнения задания</vt:lpstr>
      <vt:lpstr>Итак… </vt:lpstr>
      <vt:lpstr>Решение</vt:lpstr>
      <vt:lpstr>Решение</vt:lpstr>
      <vt:lpstr>Решение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Мастер-класс 5</dc:title>
  <dc:creator>GRAFEEVA</dc:creator>
  <cp:lastModifiedBy>Волчек Дмитрий Геннадьевич</cp:lastModifiedBy>
  <cp:revision>16</cp:revision>
  <dcterms:created xsi:type="dcterms:W3CDTF">2019-12-19T09:02:33Z</dcterms:created>
  <dcterms:modified xsi:type="dcterms:W3CDTF">2019-12-27T13:43:39Z</dcterms:modified>
</cp:coreProperties>
</file>